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ab4cd09c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ab4cd09c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d251227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d251227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fb200dbc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fb200dbc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a889cde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a889cde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a889cded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a889cded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a889cde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6a889cde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6d986a98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36d986a9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6d986a98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6d986a98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b0eb50096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8b0eb5009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Presentation Redesign 3_Title Slide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442325" y="1477750"/>
            <a:ext cx="8194500" cy="9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71550" y="2314375"/>
            <a:ext cx="81654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ource Sans Pro"/>
              <a:buNone/>
              <a:defRPr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ource Sans Pro"/>
              <a:buNone/>
              <a:defRPr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ource Sans Pro"/>
              <a:buNone/>
              <a:defRPr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ource Sans Pro"/>
              <a:buNone/>
              <a:defRPr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ource Sans Pro"/>
              <a:buNone/>
              <a:defRPr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ource Sans Pro"/>
              <a:buNone/>
              <a:defRPr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ource Sans Pro"/>
              <a:buNone/>
              <a:defRPr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ource Sans Pro"/>
              <a:buNone/>
              <a:defRPr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ource Sans Pro"/>
              <a:buNone/>
              <a:defRPr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2998600" y="315972"/>
            <a:ext cx="5594400" cy="4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3" type="subTitle"/>
          </p:nvPr>
        </p:nvSpPr>
        <p:spPr>
          <a:xfrm>
            <a:off x="470050" y="4202875"/>
            <a:ext cx="81654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1_1">
    <p:bg>
      <p:bgPr>
        <a:solidFill>
          <a:srgbClr val="000000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 title="Presentation Redesign 3_Blank Slide Black - No 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/>
          <p:nvPr/>
        </p:nvSpPr>
        <p:spPr>
          <a:xfrm>
            <a:off x="0" y="1705943"/>
            <a:ext cx="4135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you!</a:t>
            </a:r>
            <a:endParaRPr sz="5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7" name="Google Shape;47;p11"/>
          <p:cNvCxnSpPr/>
          <p:nvPr/>
        </p:nvCxnSpPr>
        <p:spPr>
          <a:xfrm>
            <a:off x="4572000" y="1508250"/>
            <a:ext cx="0" cy="2127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975" y="2908725"/>
            <a:ext cx="1648874" cy="3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0000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title="Presentation Redesign 3_Section Title Gol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4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351700" y="2109725"/>
            <a:ext cx="84405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b="1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824900" y="230596"/>
            <a:ext cx="55689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1 1">
  <p:cSld name="SECTION_HEADER_1_1_1_1_1">
    <p:bg>
      <p:bgPr>
        <a:solidFill>
          <a:srgbClr val="000000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title="Presentation Redesign 3_Subsection Title Gol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824900" y="230596"/>
            <a:ext cx="55689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51700" y="2109725"/>
            <a:ext cx="84405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1821850" y="4559451"/>
            <a:ext cx="55689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263400" y="123150"/>
            <a:ext cx="8601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Source Sans Pro"/>
              <a:buNone/>
              <a:defRPr sz="3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536325" y="1193350"/>
            <a:ext cx="8102700" cy="26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>
            <p:ph type="title"/>
          </p:nvPr>
        </p:nvSpPr>
        <p:spPr>
          <a:xfrm>
            <a:off x="263400" y="123150"/>
            <a:ext cx="8601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Source Sans Pro"/>
              <a:buNone/>
              <a:defRPr sz="3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536325" y="1193350"/>
            <a:ext cx="8102700" cy="26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 1 1 1">
  <p:cSld name="TITLE_ONLY_1_1_1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9" title="Presentation Redesign 3_Split Slid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354100" y="326850"/>
            <a:ext cx="3863100" cy="44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38" name="Google Shape;38;p9"/>
          <p:cNvSpPr txBox="1"/>
          <p:nvPr>
            <p:ph idx="2" type="subTitle"/>
          </p:nvPr>
        </p:nvSpPr>
        <p:spPr>
          <a:xfrm>
            <a:off x="4930150" y="326850"/>
            <a:ext cx="3863100" cy="44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rgbClr val="000000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 title="Presentation Redesign 3_Blank Slide Black - No 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0"/>
          <p:cNvSpPr txBox="1"/>
          <p:nvPr/>
        </p:nvSpPr>
        <p:spPr>
          <a:xfrm>
            <a:off x="889775" y="2599525"/>
            <a:ext cx="7364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</a:t>
            </a:r>
            <a:endParaRPr sz="5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Google Shape;42;p10"/>
          <p:cNvSpPr txBox="1"/>
          <p:nvPr/>
        </p:nvSpPr>
        <p:spPr>
          <a:xfrm>
            <a:off x="3491050" y="1360175"/>
            <a:ext cx="2161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sz="72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" name="Google Shape;43;p10"/>
          <p:cNvSpPr/>
          <p:nvPr/>
        </p:nvSpPr>
        <p:spPr>
          <a:xfrm>
            <a:off x="4212850" y="1550900"/>
            <a:ext cx="718200" cy="953400"/>
          </a:xfrm>
          <a:prstGeom prst="roundRect">
            <a:avLst>
              <a:gd fmla="val 6955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●"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263400" y="123150"/>
            <a:ext cx="63558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Source Sans Pro"/>
              <a:buNone/>
              <a:defRPr sz="3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442325" y="1477750"/>
            <a:ext cx="8194500" cy="9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 Charge Portal Training</a:t>
            </a:r>
            <a:endParaRPr/>
          </a:p>
        </p:txBody>
      </p:sp>
      <p:sp>
        <p:nvSpPr>
          <p:cNvPr id="54" name="Google Shape;54;p12"/>
          <p:cNvSpPr txBox="1"/>
          <p:nvPr>
            <p:ph idx="1" type="subTitle"/>
          </p:nvPr>
        </p:nvSpPr>
        <p:spPr>
          <a:xfrm>
            <a:off x="471550" y="2314375"/>
            <a:ext cx="81654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6/24-26/2025</a:t>
            </a:r>
            <a:endParaRPr/>
          </a:p>
        </p:txBody>
      </p:sp>
      <p:sp>
        <p:nvSpPr>
          <p:cNvPr id="55" name="Google Shape;55;p12"/>
          <p:cNvSpPr txBox="1"/>
          <p:nvPr>
            <p:ph idx="2" type="subTitle"/>
          </p:nvPr>
        </p:nvSpPr>
        <p:spPr>
          <a:xfrm>
            <a:off x="2998600" y="315972"/>
            <a:ext cx="5594400" cy="4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San Bernardino Auditor-Controller/Treasurer/Tax Collector</a:t>
            </a:r>
            <a:endParaRPr sz="1700"/>
          </a:p>
        </p:txBody>
      </p:sp>
      <p:sp>
        <p:nvSpPr>
          <p:cNvPr id="56" name="Google Shape;56;p12"/>
          <p:cNvSpPr txBox="1"/>
          <p:nvPr>
            <p:ph idx="3" type="subTitle"/>
          </p:nvPr>
        </p:nvSpPr>
        <p:spPr>
          <a:xfrm>
            <a:off x="470050" y="4202875"/>
            <a:ext cx="81654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 Hall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263400" y="123150"/>
            <a:ext cx="8601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1821850" y="4559451"/>
            <a:ext cx="55689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Direct Charge Portal Training</a:t>
            </a:r>
            <a:endParaRPr/>
          </a:p>
        </p:txBody>
      </p:sp>
      <p:sp>
        <p:nvSpPr>
          <p:cNvPr id="63" name="Google Shape;63;p13"/>
          <p:cNvSpPr txBox="1"/>
          <p:nvPr>
            <p:ph idx="2" type="body"/>
          </p:nvPr>
        </p:nvSpPr>
        <p:spPr>
          <a:xfrm>
            <a:off x="554950" y="1077750"/>
            <a:ext cx="8102700" cy="29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Review important dates/deadlines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Portal Demonstration</a:t>
            </a:r>
            <a:endParaRPr sz="27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Logging in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Requesting access to your agency/subagency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Uploading and submitting files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Reporting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Question and Answer session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51700" y="2109725"/>
            <a:ext cx="84405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</a:t>
            </a:r>
            <a:endParaRPr/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1824900" y="230596"/>
            <a:ext cx="55689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Direct Charge Portal Training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263400" y="123150"/>
            <a:ext cx="8601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</a:t>
            </a:r>
            <a:endParaRPr/>
          </a:p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1821850" y="4559451"/>
            <a:ext cx="55689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Direct Charge Portal Training</a:t>
            </a:r>
            <a:endParaRPr/>
          </a:p>
        </p:txBody>
      </p:sp>
      <p:pic>
        <p:nvPicPr>
          <p:cNvPr id="76" name="Google Shape;76;p15" title="July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50" y="731900"/>
            <a:ext cx="7561549" cy="386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263400" y="123150"/>
            <a:ext cx="8601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</a:t>
            </a:r>
            <a:endParaRPr/>
          </a:p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1821850" y="4559451"/>
            <a:ext cx="55689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Direct Charge Portal Training</a:t>
            </a:r>
            <a:endParaRPr/>
          </a:p>
        </p:txBody>
      </p:sp>
      <p:pic>
        <p:nvPicPr>
          <p:cNvPr id="83" name="Google Shape;83;p16" title="July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538" y="724138"/>
            <a:ext cx="7412925" cy="384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263400" y="123150"/>
            <a:ext cx="8601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</a:t>
            </a:r>
            <a:endParaRPr/>
          </a:p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1821850" y="4559451"/>
            <a:ext cx="55689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Direct Charge Portal Training</a:t>
            </a:r>
            <a:endParaRPr/>
          </a:p>
        </p:txBody>
      </p:sp>
      <p:pic>
        <p:nvPicPr>
          <p:cNvPr id="90" name="Google Shape;90;p17" title="July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400" y="735763"/>
            <a:ext cx="7361203" cy="38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263400" y="123150"/>
            <a:ext cx="8601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</a:t>
            </a:r>
            <a:endParaRPr/>
          </a:p>
        </p:txBody>
      </p:sp>
      <p:sp>
        <p:nvSpPr>
          <p:cNvPr id="96" name="Google Shape;96;p18"/>
          <p:cNvSpPr txBox="1"/>
          <p:nvPr>
            <p:ph idx="1" type="subTitle"/>
          </p:nvPr>
        </p:nvSpPr>
        <p:spPr>
          <a:xfrm>
            <a:off x="1821850" y="4559451"/>
            <a:ext cx="55689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Direct Charge Portal Training</a:t>
            </a:r>
            <a:endParaRPr/>
          </a:p>
        </p:txBody>
      </p:sp>
      <p:pic>
        <p:nvPicPr>
          <p:cNvPr id="97" name="Google Shape;97;p18" title="Augus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488" y="728013"/>
            <a:ext cx="7391037" cy="38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51700" y="2109725"/>
            <a:ext cx="84405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1824900" y="230596"/>
            <a:ext cx="55689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Direct Charge Portal Training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689550" y="3821825"/>
            <a:ext cx="77649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ptassessments@sbcountyatc.gov</a:t>
            </a:r>
            <a:endParaRPr sz="11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31F20"/>
      </a:dk1>
      <a:lt1>
        <a:srgbClr val="FFFFFF"/>
      </a:lt1>
      <a:dk2>
        <a:srgbClr val="3A3E3D"/>
      </a:dk2>
      <a:lt2>
        <a:srgbClr val="E6E6E6"/>
      </a:lt2>
      <a:accent1>
        <a:srgbClr val="F2B226"/>
      </a:accent1>
      <a:accent2>
        <a:srgbClr val="0096D6"/>
      </a:accent2>
      <a:accent3>
        <a:srgbClr val="BE2F37"/>
      </a:accent3>
      <a:accent4>
        <a:srgbClr val="4C7553"/>
      </a:accent4>
      <a:accent5>
        <a:srgbClr val="617798"/>
      </a:accent5>
      <a:accent6>
        <a:srgbClr val="06638C"/>
      </a:accent6>
      <a:hlink>
        <a:srgbClr val="0075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